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18"/>
  </p:notesMasterIdLst>
  <p:sldIdLst>
    <p:sldId id="591" r:id="rId2"/>
    <p:sldId id="582" r:id="rId3"/>
    <p:sldId id="575" r:id="rId4"/>
    <p:sldId id="578" r:id="rId5"/>
    <p:sldId id="581" r:id="rId6"/>
    <p:sldId id="580" r:id="rId7"/>
    <p:sldId id="584" r:id="rId8"/>
    <p:sldId id="586" r:id="rId9"/>
    <p:sldId id="585" r:id="rId10"/>
    <p:sldId id="583" r:id="rId11"/>
    <p:sldId id="579" r:id="rId12"/>
    <p:sldId id="576" r:id="rId13"/>
    <p:sldId id="577" r:id="rId14"/>
    <p:sldId id="587" r:id="rId15"/>
    <p:sldId id="590" r:id="rId16"/>
    <p:sldId id="589" r:id="rId17"/>
  </p:sldIdLst>
  <p:sldSz cx="9906000" cy="6858000" type="A4"/>
  <p:notesSz cx="7099300" cy="10234613"/>
  <p:embeddedFontLst>
    <p:embeddedFont>
      <p:font typeface="Wingdings 3" panose="05040102010807070707" pitchFamily="18" charset="2"/>
      <p:regular r:id="rId19"/>
    </p:embeddedFont>
    <p:embeddedFont>
      <p:font typeface="ＭＳ Ｐゴシック" panose="020B0600070205080204" pitchFamily="34" charset="-128"/>
      <p:regular r:id="rId20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18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6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4" Type="http://schemas.openxmlformats.org/officeDocument/2006/relationships/image" Target="../media/image34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image" Target="../media/image4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4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4" Type="http://schemas.openxmlformats.org/officeDocument/2006/relationships/image" Target="../media/image27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7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e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38.e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3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1.e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3.emf"/><Relationship Id="rId4" Type="http://schemas.openxmlformats.org/officeDocument/2006/relationships/image" Target="../media/image40.e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7.e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0.e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15.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marktnachfrage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176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1447" y="729553"/>
            <a:ext cx="8695857" cy="367727"/>
          </a:xfrm>
        </p:spPr>
        <p:txBody>
          <a:bodyPr/>
          <a:lstStyle/>
          <a:p>
            <a:r>
              <a:rPr lang="de-DE" dirty="0"/>
              <a:t>PUNKTELASTIZITÄT </a:t>
            </a:r>
            <a:r>
              <a:rPr lang="de-DE" dirty="0" smtClean="0"/>
              <a:t>BEI LINEARER NACHFRAGE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04938" y="1738313"/>
            <a:ext cx="0" cy="3190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04938" y="4930775"/>
            <a:ext cx="4905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1390650" y="2405063"/>
            <a:ext cx="1709738" cy="1139825"/>
          </a:xfrm>
          <a:prstGeom prst="line">
            <a:avLst/>
          </a:prstGeom>
          <a:noFill/>
          <a:ln w="508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3128963" y="3554413"/>
            <a:ext cx="2062162" cy="1374775"/>
          </a:xfrm>
          <a:prstGeom prst="line">
            <a:avLst/>
          </a:prstGeom>
          <a:noFill/>
          <a:ln w="508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3119438" y="3571875"/>
            <a:ext cx="0" cy="13335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 flipH="1">
            <a:off x="1404938" y="3548063"/>
            <a:ext cx="17145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Oval 25"/>
          <p:cNvSpPr>
            <a:spLocks noChangeArrowheads="1"/>
          </p:cNvSpPr>
          <p:nvPr/>
        </p:nvSpPr>
        <p:spPr bwMode="auto">
          <a:xfrm>
            <a:off x="1285875" y="2309813"/>
            <a:ext cx="238125" cy="238125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000375" y="3429000"/>
            <a:ext cx="238125" cy="238125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048250" y="4810125"/>
            <a:ext cx="238125" cy="238125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968170" y="1574545"/>
            <a:ext cx="3494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054608" y="220874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939191" y="3353981"/>
            <a:ext cx="4712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a/2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122988" y="5018088"/>
            <a:ext cx="44082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821279" y="4981356"/>
            <a:ext cx="5963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a/2b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908550" y="5018088"/>
            <a:ext cx="4825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a/b</a:t>
            </a:r>
          </a:p>
        </p:txBody>
      </p:sp>
      <p:graphicFrame>
        <p:nvGraphicFramePr>
          <p:cNvPr id="21" name="Inhaltsplatzhalter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559852"/>
              </p:ext>
            </p:extLst>
          </p:nvPr>
        </p:nvGraphicFramePr>
        <p:xfrm>
          <a:off x="1601024" y="2259806"/>
          <a:ext cx="825819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4" name="Formel" r:id="rId3" imgW="1047795" imgH="228680" progId="Equation.3">
                  <p:embed/>
                </p:oleObj>
              </mc:Choice>
              <mc:Fallback>
                <p:oleObj name="Formel" r:id="rId3" imgW="1047795" imgH="22868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024" y="2259806"/>
                        <a:ext cx="825819" cy="23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803109"/>
              </p:ext>
            </p:extLst>
          </p:nvPr>
        </p:nvGraphicFramePr>
        <p:xfrm>
          <a:off x="3438525" y="3429000"/>
          <a:ext cx="721519" cy="238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5" name="Formel" r:id="rId5" imgW="952410" imgH="276351" progId="Equation.3">
                  <p:embed/>
                </p:oleObj>
              </mc:Choice>
              <mc:Fallback>
                <p:oleObj name="Formel" r:id="rId5" imgW="952410" imgH="27635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525" y="3429000"/>
                        <a:ext cx="721519" cy="2381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354154"/>
              </p:ext>
            </p:extLst>
          </p:nvPr>
        </p:nvGraphicFramePr>
        <p:xfrm>
          <a:off x="5191126" y="4584879"/>
          <a:ext cx="576258" cy="225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6" name="Formel" r:id="rId7" imgW="762000" imgH="276351" progId="Equation.3">
                  <p:embed/>
                </p:oleObj>
              </mc:Choice>
              <mc:Fallback>
                <p:oleObj name="Formel" r:id="rId7" imgW="762000" imgH="276351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26" y="4584879"/>
                        <a:ext cx="576258" cy="2252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2426843" y="1448594"/>
            <a:ext cx="126316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p</a:t>
            </a:r>
            <a:r>
              <a:rPr lang="en-US" altLang="de-DE" sz="1600" baseline="-25000" dirty="0"/>
              <a:t>i</a:t>
            </a:r>
            <a:r>
              <a:rPr lang="en-US" altLang="de-DE" sz="1600" dirty="0"/>
              <a:t> = a - </a:t>
            </a:r>
            <a:r>
              <a:rPr lang="en-US" altLang="de-DE" sz="1600" dirty="0" err="1"/>
              <a:t>bX</a:t>
            </a:r>
            <a:r>
              <a:rPr lang="en-US" altLang="de-DE" sz="1600" baseline="-25000" dirty="0" err="1"/>
              <a:t>i</a:t>
            </a:r>
            <a:r>
              <a:rPr lang="en-US" altLang="de-DE" sz="1600" dirty="0"/>
              <a:t>*</a:t>
            </a:r>
          </a:p>
        </p:txBody>
      </p:sp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8425735"/>
              </p:ext>
            </p:extLst>
          </p:nvPr>
        </p:nvGraphicFramePr>
        <p:xfrm>
          <a:off x="4908550" y="1359568"/>
          <a:ext cx="1655264" cy="506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7" name="Formel" r:id="rId9" imgW="2419395" imgH="885686" progId="Equation.3">
                  <p:embed/>
                </p:oleObj>
              </mc:Choice>
              <mc:Fallback>
                <p:oleObj name="Formel" r:id="rId9" imgW="2419395" imgH="88568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550" y="1359568"/>
                        <a:ext cx="1655264" cy="506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2262188" y="2668588"/>
            <a:ext cx="195887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66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PREISELASTISCH</a:t>
            </a:r>
          </a:p>
        </p:txBody>
      </p: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4160044" y="3946451"/>
            <a:ext cx="225382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PREISUNELASTISCH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160044" y="3353981"/>
            <a:ext cx="228908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solidFill>
                  <a:schemeClr val="tx2"/>
                </a:solidFill>
              </a:rPr>
              <a:t>EINHEITSELASTISCH</a:t>
            </a:r>
            <a:endParaRPr lang="en-US" altLang="de-DE" sz="1600" dirty="0">
              <a:solidFill>
                <a:schemeClr val="tx2"/>
              </a:solidFill>
            </a:endParaRPr>
          </a:p>
        </p:txBody>
      </p:sp>
      <p:sp>
        <p:nvSpPr>
          <p:cNvPr id="29" name="AutoShape 20"/>
          <p:cNvSpPr>
            <a:spLocks noChangeArrowheads="1"/>
          </p:cNvSpPr>
          <p:nvPr/>
        </p:nvSpPr>
        <p:spPr bwMode="auto">
          <a:xfrm rot="10800000">
            <a:off x="3857625" y="1521615"/>
            <a:ext cx="971320" cy="222527"/>
          </a:xfrm>
          <a:prstGeom prst="leftArrow">
            <a:avLst>
              <a:gd name="adj1" fmla="val 50000"/>
              <a:gd name="adj2" fmla="val 294417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575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0215" y="595441"/>
            <a:ext cx="8695857" cy="331151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KONSTANTE PUNKTELASTIZITÄT </a:t>
            </a:r>
            <a:r>
              <a:rPr lang="de-DE" dirty="0">
                <a:solidFill>
                  <a:srgbClr val="000000"/>
                </a:solidFill>
              </a:rPr>
              <a:t>DER NACHFRAGE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57313" y="1404938"/>
            <a:ext cx="0" cy="35956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57313" y="5000625"/>
            <a:ext cx="39766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Arc 7"/>
          <p:cNvSpPr>
            <a:spLocks/>
          </p:cNvSpPr>
          <p:nvPr/>
        </p:nvSpPr>
        <p:spPr bwMode="auto">
          <a:xfrm rot="10800000">
            <a:off x="1881188" y="1574800"/>
            <a:ext cx="2089150" cy="3024188"/>
          </a:xfrm>
          <a:custGeom>
            <a:avLst/>
            <a:gdLst>
              <a:gd name="T0" fmla="*/ 0 w 21391"/>
              <a:gd name="T1" fmla="*/ 0 h 21600"/>
              <a:gd name="T2" fmla="*/ 2147483647 w 21391"/>
              <a:gd name="T3" fmla="*/ 2147483647 h 21600"/>
              <a:gd name="T4" fmla="*/ 1456041936 w 21391"/>
              <a:gd name="T5" fmla="*/ 2147483647 h 21600"/>
              <a:gd name="T6" fmla="*/ 0 60000 65536"/>
              <a:gd name="T7" fmla="*/ 0 60000 65536"/>
              <a:gd name="T8" fmla="*/ 0 60000 65536"/>
              <a:gd name="T9" fmla="*/ 0 w 21391"/>
              <a:gd name="T10" fmla="*/ 0 h 21600"/>
              <a:gd name="T11" fmla="*/ 21391 w 2139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1" h="21600" fill="none" extrusionOk="0">
                <a:moveTo>
                  <a:pt x="0" y="0"/>
                </a:moveTo>
                <a:cubicBezTo>
                  <a:pt x="5" y="0"/>
                  <a:pt x="10" y="-1"/>
                  <a:pt x="16" y="-1"/>
                </a:cubicBezTo>
                <a:cubicBezTo>
                  <a:pt x="10745" y="-1"/>
                  <a:pt x="19848" y="7875"/>
                  <a:pt x="21391" y="18492"/>
                </a:cubicBezTo>
              </a:path>
              <a:path w="21391" h="21600" stroke="0" extrusionOk="0">
                <a:moveTo>
                  <a:pt x="0" y="0"/>
                </a:moveTo>
                <a:cubicBezTo>
                  <a:pt x="5" y="0"/>
                  <a:pt x="10" y="-1"/>
                  <a:pt x="16" y="-1"/>
                </a:cubicBezTo>
                <a:cubicBezTo>
                  <a:pt x="10745" y="-1"/>
                  <a:pt x="19848" y="7875"/>
                  <a:pt x="21391" y="18492"/>
                </a:cubicBezTo>
                <a:lnTo>
                  <a:pt x="16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967280" y="1330061"/>
            <a:ext cx="3494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113587" y="5038990"/>
            <a:ext cx="44082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219702"/>
              </p:ext>
            </p:extLst>
          </p:nvPr>
        </p:nvGraphicFramePr>
        <p:xfrm>
          <a:off x="2717440" y="1330061"/>
          <a:ext cx="1944711" cy="589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6" name="Formel" r:id="rId3" imgW="3352800" imgH="962032" progId="Equation.3">
                  <p:embed/>
                </p:oleObj>
              </mc:Choice>
              <mc:Fallback>
                <p:oleObj name="Formel" r:id="rId3" imgW="3352800" imgH="96203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440" y="1330061"/>
                        <a:ext cx="1944711" cy="5899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756309"/>
              </p:ext>
            </p:extLst>
          </p:nvPr>
        </p:nvGraphicFramePr>
        <p:xfrm>
          <a:off x="3121254" y="2153472"/>
          <a:ext cx="3537123" cy="56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7" name="Formel" r:id="rId5" imgW="5143590" imgH="1085691" progId="Equation.3">
                  <p:embed/>
                </p:oleObj>
              </mc:Choice>
              <mc:Fallback>
                <p:oleObj name="Formel" r:id="rId5" imgW="5143590" imgH="1085691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1254" y="2153472"/>
                        <a:ext cx="3537123" cy="563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29643"/>
              </p:ext>
            </p:extLst>
          </p:nvPr>
        </p:nvGraphicFramePr>
        <p:xfrm>
          <a:off x="2661443" y="3368930"/>
          <a:ext cx="684213" cy="250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8" name="Formel" r:id="rId7" imgW="952410" imgH="276351" progId="Equation.3">
                  <p:embed/>
                </p:oleObj>
              </mc:Choice>
              <mc:Fallback>
                <p:oleObj name="Formel" r:id="rId7" imgW="952410" imgH="27635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1443" y="3368930"/>
                        <a:ext cx="684213" cy="250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386982" y="3202781"/>
            <a:ext cx="217315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ENTLANG DER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GESAMTEN KURVE.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58154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3639" y="656401"/>
            <a:ext cx="8695857" cy="367727"/>
          </a:xfrm>
        </p:spPr>
        <p:txBody>
          <a:bodyPr/>
          <a:lstStyle/>
          <a:p>
            <a:r>
              <a:rPr lang="de-DE" dirty="0" smtClean="0"/>
              <a:t>PREISELASTIZITÄT UND ERLÖS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70432"/>
            <a:ext cx="8697417" cy="5030344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ERLÖS, R, EINES VERKÄUFERS IST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VERÄNDERUNG DES ERLÖSES IST DAHER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EINER PREIS-UNELASTISCHEN NACHFRAGE FÜHRT EINE ERHÖHUNG DES PREISES ZU EINEM ANSTIEG DES ERLÖSES.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EINER PREIS-ELASTISCHEN NACHFRAGE FÜHRT EINE ERHÖHUNG DES PREISES ZU EINEM SINKEN DES ERLÖSES.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EINER EINHEITSELASTISCHEN NACHFRAGE BLEIBT BEI EINER ERHÖHUNG (ODER AUCH SENKUNG!) DES PREISES DER ERLÖS UNVERÄNDERT.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035456"/>
              </p:ext>
            </p:extLst>
          </p:nvPr>
        </p:nvGraphicFramePr>
        <p:xfrm>
          <a:off x="5352188" y="1184409"/>
          <a:ext cx="1880315" cy="30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49" name="Formel" r:id="rId3" imgW="2609805" imgH="504672" progId="Equation.3">
                  <p:embed/>
                </p:oleObj>
              </mc:Choice>
              <mc:Fallback>
                <p:oleObj name="Formel" r:id="rId3" imgW="2609805" imgH="50467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2188" y="1184409"/>
                        <a:ext cx="1880315" cy="3044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158530"/>
              </p:ext>
            </p:extLst>
          </p:nvPr>
        </p:nvGraphicFramePr>
        <p:xfrm>
          <a:off x="3168204" y="2121580"/>
          <a:ext cx="1840304" cy="531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50" name="Formel" r:id="rId5" imgW="2990984" imgH="990706" progId="Equation.3">
                  <p:embed/>
                </p:oleObj>
              </mc:Choice>
              <mc:Fallback>
                <p:oleObj name="Formel" r:id="rId5" imgW="2990984" imgH="990706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204" y="2121580"/>
                        <a:ext cx="1840304" cy="531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893051"/>
              </p:ext>
            </p:extLst>
          </p:nvPr>
        </p:nvGraphicFramePr>
        <p:xfrm>
          <a:off x="3505628" y="2743199"/>
          <a:ext cx="2083802" cy="61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51" name="Equation" r:id="rId7" imgW="3552892" imgH="1114365" progId="Equation.3">
                  <p:embed/>
                </p:oleObj>
              </mc:Choice>
              <mc:Fallback>
                <p:oleObj name="Equation" r:id="rId7" imgW="3552892" imgH="1114365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628" y="2743199"/>
                        <a:ext cx="2083802" cy="61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19823"/>
              </p:ext>
            </p:extLst>
          </p:nvPr>
        </p:nvGraphicFramePr>
        <p:xfrm>
          <a:off x="3541690" y="3445014"/>
          <a:ext cx="1445525" cy="341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52" name="Formel" r:id="rId9" imgW="2190616" imgH="552344" progId="Equation.3">
                  <p:embed/>
                </p:oleObj>
              </mc:Choice>
              <mc:Fallback>
                <p:oleObj name="Formel" r:id="rId9" imgW="2190616" imgH="552344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1690" y="3445014"/>
                        <a:ext cx="1445525" cy="3413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01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6678" y="469881"/>
            <a:ext cx="8695857" cy="331151"/>
          </a:xfrm>
        </p:spPr>
        <p:txBody>
          <a:bodyPr/>
          <a:lstStyle/>
          <a:p>
            <a:r>
              <a:rPr lang="de-DE" dirty="0"/>
              <a:t>PREISELASTIZITÄT UND </a:t>
            </a:r>
            <a:r>
              <a:rPr lang="de-DE" dirty="0" smtClean="0"/>
              <a:t>GRENZERLÖS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99432" y="949743"/>
            <a:ext cx="8696325" cy="50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cap="none" dirty="0" smtClean="0"/>
              <a:t>p(q</a:t>
            </a:r>
            <a:r>
              <a:rPr lang="en-US" altLang="de-DE" sz="1600" dirty="0" smtClean="0"/>
              <a:t>) </a:t>
            </a:r>
            <a:r>
              <a:rPr lang="de-AT" altLang="de-DE" sz="1600" dirty="0" smtClean="0"/>
              <a:t>IST DIE INVERSE NACHFRAGEFUNKTION, DER SICH EIN VERKÄUFER GEGENÜBERSIEHT, D. H. DER PREIS </a:t>
            </a:r>
            <a:r>
              <a:rPr lang="de-AT" altLang="de-DE" sz="1600" cap="none" dirty="0" smtClean="0"/>
              <a:t>p</a:t>
            </a:r>
            <a:r>
              <a:rPr lang="de-AT" altLang="de-DE" sz="1600" dirty="0" smtClean="0"/>
              <a:t> ZU DEM ER DIE MENGE </a:t>
            </a:r>
            <a:r>
              <a:rPr lang="de-AT" altLang="de-DE" sz="1600" cap="none" dirty="0" smtClean="0"/>
              <a:t>q</a:t>
            </a:r>
            <a:r>
              <a:rPr lang="de-AT" altLang="de-DE" sz="1600" dirty="0" smtClean="0"/>
              <a:t> VERKAUFEN KANN</a:t>
            </a:r>
            <a:r>
              <a:rPr lang="en-US" altLang="ja-JP" sz="1600" dirty="0" smtClean="0"/>
              <a:t>. DER ERLÖS WIRD SOMIT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UND DER GRENZERLÖS, MR, LAUTET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DIE PREISELASTIZITÄT IST GEGEBEN DURCH</a:t>
            </a:r>
            <a:endParaRPr lang="en-US" altLang="de-DE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WODURCH  WIR DEN GRENZERLÖS AUCH SCHREIBEN KÖNNEN ALS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de-DE" sz="1800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577451"/>
              </p:ext>
            </p:extLst>
          </p:nvPr>
        </p:nvGraphicFramePr>
        <p:xfrm>
          <a:off x="4108361" y="1855622"/>
          <a:ext cx="1547484" cy="256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97" name="Formel" r:id="rId3" imgW="2343016" imgH="362016" progId="Equation.3">
                  <p:embed/>
                </p:oleObj>
              </mc:Choice>
              <mc:Fallback>
                <p:oleObj name="Formel" r:id="rId3" imgW="2343016" imgH="36201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361" y="1855622"/>
                        <a:ext cx="1547484" cy="2565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0701520"/>
              </p:ext>
            </p:extLst>
          </p:nvPr>
        </p:nvGraphicFramePr>
        <p:xfrm>
          <a:off x="3464417" y="2571869"/>
          <a:ext cx="3104826" cy="531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98" name="Formel" r:id="rId5" imgW="4991190" imgH="857369" progId="Equation.3">
                  <p:embed/>
                </p:oleObj>
              </mc:Choice>
              <mc:Fallback>
                <p:oleObj name="Formel" r:id="rId5" imgW="4991190" imgH="857369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4417" y="2571869"/>
                        <a:ext cx="3104826" cy="531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848734"/>
              </p:ext>
            </p:extLst>
          </p:nvPr>
        </p:nvGraphicFramePr>
        <p:xfrm>
          <a:off x="4159876" y="3181081"/>
          <a:ext cx="2410214" cy="579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99" name="Formel" r:id="rId7" imgW="3581579" imgH="914360" progId="Equation.3">
                  <p:embed/>
                </p:oleObj>
              </mc:Choice>
              <mc:Fallback>
                <p:oleObj name="Formel" r:id="rId7" imgW="3581579" imgH="91436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876" y="3181081"/>
                        <a:ext cx="2410214" cy="5795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5218171"/>
              </p:ext>
            </p:extLst>
          </p:nvPr>
        </p:nvGraphicFramePr>
        <p:xfrm>
          <a:off x="4018208" y="4276466"/>
          <a:ext cx="1040082" cy="50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0" name="Formel" r:id="rId9" imgW="1609703" imgH="857369" progId="Equation.3">
                  <p:embed/>
                </p:oleObj>
              </mc:Choice>
              <mc:Fallback>
                <p:oleObj name="Formel" r:id="rId9" imgW="1609703" imgH="857369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8208" y="4276466"/>
                        <a:ext cx="1040082" cy="5015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654946"/>
              </p:ext>
            </p:extLst>
          </p:nvPr>
        </p:nvGraphicFramePr>
        <p:xfrm>
          <a:off x="3837904" y="5362019"/>
          <a:ext cx="1870487" cy="536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1" name="Formel" r:id="rId11" imgW="3219405" imgH="876366" progId="Equation.3">
                  <p:embed/>
                </p:oleObj>
              </mc:Choice>
              <mc:Fallback>
                <p:oleObj name="Formel" r:id="rId11" imgW="3219405" imgH="87636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7904" y="5362019"/>
                        <a:ext cx="1870487" cy="536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25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7379" y="811849"/>
            <a:ext cx="8695857" cy="331151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PREISELASTIZITÄT UND GRENZERLÖS </a:t>
            </a:r>
            <a:r>
              <a:rPr lang="de-DE" dirty="0" smtClean="0">
                <a:solidFill>
                  <a:srgbClr val="000000"/>
                </a:solidFill>
              </a:rPr>
              <a:t>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43001"/>
            <a:ext cx="8697417" cy="4752473"/>
          </a:xfrm>
        </p:spPr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                    ,  DANN IST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VERKAUF EINER ZUSÄTZLICHEN EINHEIT ÄNDERT DEN ERLÖS NICHT: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                            ,   DANN IST 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VERKAUF EINER ZUSÄTZLICHEN EINHEIT SENKT DEN ERLÖS.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                   ,       DANN IST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VERKAUF EINER ZUSÄTZLICHEN EINHEIT ERHÖHT DEN ERLÖS</a:t>
            </a:r>
            <a:r>
              <a:rPr lang="de-DE" b="0" dirty="0" smtClean="0"/>
              <a:t>.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511782"/>
              </p:ext>
            </p:extLst>
          </p:nvPr>
        </p:nvGraphicFramePr>
        <p:xfrm>
          <a:off x="1744580" y="1634770"/>
          <a:ext cx="911179" cy="20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4" name="Formel" r:id="rId3" imgW="952410" imgH="276351" progId="Equation.3">
                  <p:embed/>
                </p:oleObj>
              </mc:Choice>
              <mc:Fallback>
                <p:oleObj name="Formel" r:id="rId3" imgW="952410" imgH="27635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4580" y="1634770"/>
                        <a:ext cx="911179" cy="206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245685"/>
              </p:ext>
            </p:extLst>
          </p:nvPr>
        </p:nvGraphicFramePr>
        <p:xfrm>
          <a:off x="4341610" y="1613080"/>
          <a:ext cx="1157330" cy="243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5" name="Formel" r:id="rId5" imgW="1676400" imgH="362016" progId="Equation.3">
                  <p:embed/>
                </p:oleObj>
              </mc:Choice>
              <mc:Fallback>
                <p:oleObj name="Formel" r:id="rId5" imgW="1676400" imgH="36201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1610" y="1613080"/>
                        <a:ext cx="1157330" cy="243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548091"/>
              </p:ext>
            </p:extLst>
          </p:nvPr>
        </p:nvGraphicFramePr>
        <p:xfrm>
          <a:off x="1840831" y="2897939"/>
          <a:ext cx="1398672" cy="230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6" name="Formel" r:id="rId7" imgW="1562010" imgH="276351" progId="Equation.3">
                  <p:embed/>
                </p:oleObj>
              </mc:Choice>
              <mc:Fallback>
                <p:oleObj name="Formel" r:id="rId7" imgW="1562010" imgH="276351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0831" y="2897939"/>
                        <a:ext cx="1398672" cy="230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725807"/>
              </p:ext>
            </p:extLst>
          </p:nvPr>
        </p:nvGraphicFramePr>
        <p:xfrm>
          <a:off x="4718243" y="2933673"/>
          <a:ext cx="1184857" cy="254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7" name="Formel" r:id="rId9" imgW="1676400" imgH="362016" progId="Equation.3">
                  <p:embed/>
                </p:oleObj>
              </mc:Choice>
              <mc:Fallback>
                <p:oleObj name="Formel" r:id="rId9" imgW="1676400" imgH="362016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243" y="2933673"/>
                        <a:ext cx="1184857" cy="254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01276"/>
              </p:ext>
            </p:extLst>
          </p:nvPr>
        </p:nvGraphicFramePr>
        <p:xfrm>
          <a:off x="1888958" y="4223084"/>
          <a:ext cx="745958" cy="264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8" name="Formel" r:id="rId11" imgW="933405" imgH="276351" progId="Equation.3">
                  <p:embed/>
                </p:oleObj>
              </mc:Choice>
              <mc:Fallback>
                <p:oleObj name="Formel" r:id="rId11" imgW="933405" imgH="276351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958" y="4223084"/>
                        <a:ext cx="745958" cy="2646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414371"/>
              </p:ext>
            </p:extLst>
          </p:nvPr>
        </p:nvGraphicFramePr>
        <p:xfrm>
          <a:off x="4409830" y="4221390"/>
          <a:ext cx="1133340" cy="290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39" name="Formel" r:id="rId13" imgW="1676400" imgH="362016" progId="Equation.3">
                  <p:embed/>
                </p:oleObj>
              </mc:Choice>
              <mc:Fallback>
                <p:oleObj name="Formel" r:id="rId13" imgW="1676400" imgH="362016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9830" y="4221390"/>
                        <a:ext cx="1133340" cy="2904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26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942" y="1497649"/>
            <a:ext cx="8695857" cy="588728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PREISELASTIZITÄT UND GRENZERLÖS BEI LINEARER </a:t>
            </a:r>
            <a:r>
              <a:rPr lang="de-DE" dirty="0" smtClean="0">
                <a:solidFill>
                  <a:srgbClr val="000000"/>
                </a:solidFill>
              </a:rPr>
              <a:t>NACHFRAGE – algebraisch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EINE LINEARE NACHFRAGEKURVE LAUTET 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ERLÖS IST SOMIT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DER GRENZERLÖS DAHER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387167"/>
              </p:ext>
            </p:extLst>
          </p:nvPr>
        </p:nvGraphicFramePr>
        <p:xfrm>
          <a:off x="3876540" y="3043990"/>
          <a:ext cx="1609859" cy="304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95" name="Formel" r:id="rId3" imgW="2114595" imgH="362016" progId="Equation.3">
                  <p:embed/>
                </p:oleObj>
              </mc:Choice>
              <mc:Fallback>
                <p:oleObj name="Formel" r:id="rId3" imgW="2114595" imgH="36201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6540" y="3043990"/>
                        <a:ext cx="1609859" cy="3045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3507942"/>
              </p:ext>
            </p:extLst>
          </p:nvPr>
        </p:nvGraphicFramePr>
        <p:xfrm>
          <a:off x="3090081" y="4102768"/>
          <a:ext cx="3316231" cy="282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96" name="Formel" r:id="rId5" imgW="3829005" imgH="362016" progId="Equation.3">
                  <p:embed/>
                </p:oleObj>
              </mc:Choice>
              <mc:Fallback>
                <p:oleObj name="Formel" r:id="rId5" imgW="3829005" imgH="36201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0081" y="4102768"/>
                        <a:ext cx="3316231" cy="2829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953764"/>
              </p:ext>
            </p:extLst>
          </p:nvPr>
        </p:nvGraphicFramePr>
        <p:xfrm>
          <a:off x="3284960" y="5209673"/>
          <a:ext cx="2008935" cy="312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97" name="Formel" r:id="rId7" imgW="2638492" imgH="362016" progId="Equation.3">
                  <p:embed/>
                </p:oleObj>
              </mc:Choice>
              <mc:Fallback>
                <p:oleObj name="Formel" r:id="rId7" imgW="2638492" imgH="36201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960" y="5209673"/>
                        <a:ext cx="2008935" cy="3128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6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0749" y="467910"/>
            <a:ext cx="8695857" cy="505066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PREISELASTIZITÄT UND GRENZERLÖS </a:t>
            </a:r>
            <a:r>
              <a:rPr lang="de-DE" dirty="0" smtClean="0">
                <a:solidFill>
                  <a:srgbClr val="000000"/>
                </a:solidFill>
              </a:rPr>
              <a:t>BEI LINEARER NACHFRAGE –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404938" y="1112837"/>
            <a:ext cx="0" cy="2554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404938" y="3667125"/>
            <a:ext cx="4476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1404938" y="1428750"/>
            <a:ext cx="3595687" cy="2238375"/>
          </a:xfrm>
          <a:prstGeom prst="line">
            <a:avLst/>
          </a:prstGeom>
          <a:noFill/>
          <a:ln w="25400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404938" y="1428750"/>
            <a:ext cx="2214562" cy="27924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404938" y="3857625"/>
            <a:ext cx="0" cy="2095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1404938" y="5953125"/>
            <a:ext cx="4476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Arc 20"/>
          <p:cNvSpPr>
            <a:spLocks/>
          </p:cNvSpPr>
          <p:nvPr/>
        </p:nvSpPr>
        <p:spPr bwMode="auto">
          <a:xfrm rot="10800000">
            <a:off x="1439863" y="4322763"/>
            <a:ext cx="1746250" cy="16303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Arc 21"/>
          <p:cNvSpPr>
            <a:spLocks/>
          </p:cNvSpPr>
          <p:nvPr/>
        </p:nvSpPr>
        <p:spPr bwMode="auto">
          <a:xfrm>
            <a:off x="3203575" y="4314825"/>
            <a:ext cx="1746250" cy="163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3195638" y="4308475"/>
            <a:ext cx="0" cy="164623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4962525" y="4338638"/>
            <a:ext cx="0" cy="16160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17" name="Inhaltsplatzhalt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212156"/>
              </p:ext>
            </p:extLst>
          </p:nvPr>
        </p:nvGraphicFramePr>
        <p:xfrm>
          <a:off x="3414290" y="2009104"/>
          <a:ext cx="1804451" cy="305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5" name="Formel" r:id="rId3" imgW="2552790" imgH="362016" progId="Equation.3">
                  <p:embed/>
                </p:oleObj>
              </mc:Choice>
              <mc:Fallback>
                <p:oleObj name="Formel" r:id="rId3" imgW="2552790" imgH="36201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4290" y="2009104"/>
                        <a:ext cx="1804451" cy="305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02890"/>
              </p:ext>
            </p:extLst>
          </p:nvPr>
        </p:nvGraphicFramePr>
        <p:xfrm>
          <a:off x="4076700" y="2729037"/>
          <a:ext cx="1714756" cy="310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6" name="Formel" r:id="rId5" imgW="2028892" imgH="362016" progId="Equation.3">
                  <p:embed/>
                </p:oleObj>
              </mc:Choice>
              <mc:Fallback>
                <p:oleObj name="Formel" r:id="rId5" imgW="2028892" imgH="36201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700" y="2729037"/>
                        <a:ext cx="1714756" cy="3103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1090749" y="3836944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€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1128879" y="972976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090749" y="1229982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</a:t>
            </a: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792590" y="4279540"/>
            <a:ext cx="5963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R(q)</a:t>
            </a: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5635963" y="3757011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5635964" y="5983373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4670425" y="3732213"/>
            <a:ext cx="4825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a/b</a:t>
            </a: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2621924" y="3737061"/>
            <a:ext cx="5963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a/2b</a:t>
            </a: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2766677" y="5983373"/>
            <a:ext cx="5963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a/2b</a:t>
            </a: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4670425" y="5983373"/>
            <a:ext cx="48250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a/b</a:t>
            </a:r>
          </a:p>
        </p:txBody>
      </p:sp>
      <p:sp>
        <p:nvSpPr>
          <p:cNvPr id="29" name="AutoShape 20"/>
          <p:cNvSpPr>
            <a:spLocks noChangeArrowheads="1"/>
          </p:cNvSpPr>
          <p:nvPr/>
        </p:nvSpPr>
        <p:spPr bwMode="auto">
          <a:xfrm rot="18626932">
            <a:off x="2666677" y="2725286"/>
            <a:ext cx="1215803" cy="298337"/>
          </a:xfrm>
          <a:prstGeom prst="leftArrow">
            <a:avLst>
              <a:gd name="adj1" fmla="val 50000"/>
              <a:gd name="adj2" fmla="val 294417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059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6107" y="878176"/>
            <a:ext cx="8695857" cy="349045"/>
          </a:xfrm>
        </p:spPr>
        <p:txBody>
          <a:bodyPr/>
          <a:lstStyle/>
          <a:p>
            <a:r>
              <a:rPr lang="de-DE" dirty="0" smtClean="0"/>
              <a:t>Von der individuellen nachfrage zur marktnachfrage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55821"/>
            <a:ext cx="8697417" cy="4307305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wir haben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mit folgenden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nachfragefunktionen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für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Güter: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alle konsumenten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preisnehmer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sind, dann lautet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marktnachfragefunktion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gut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alle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identisch sind, dann können wir schreiben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Mit M =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Grafisch ist die Marktnachfragekurve die „horizontale Summe“ der individuellen  nachfragekurven.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347226"/>
              </p:ext>
            </p:extLst>
          </p:nvPr>
        </p:nvGraphicFramePr>
        <p:xfrm>
          <a:off x="3606085" y="2033085"/>
          <a:ext cx="1579526" cy="337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0" name="Formel" r:id="rId3" imgW="2123918" imgH="590696" progId="Equation.3">
                  <p:embed/>
                </p:oleObj>
              </mc:Choice>
              <mc:Fallback>
                <p:oleObj name="Formel" r:id="rId3" imgW="2123918" imgH="590696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6085" y="2033085"/>
                        <a:ext cx="1579526" cy="337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3147523"/>
              </p:ext>
            </p:extLst>
          </p:nvPr>
        </p:nvGraphicFramePr>
        <p:xfrm>
          <a:off x="2840132" y="3077034"/>
          <a:ext cx="4282563" cy="544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1" name="Formel" r:id="rId5" imgW="6219713" imgH="924038" progId="Equation.3">
                  <p:embed/>
                </p:oleObj>
              </mc:Choice>
              <mc:Fallback>
                <p:oleObj name="Formel" r:id="rId5" imgW="6219713" imgH="92403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0132" y="3077034"/>
                        <a:ext cx="4282563" cy="544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3262201"/>
              </p:ext>
            </p:extLst>
          </p:nvPr>
        </p:nvGraphicFramePr>
        <p:xfrm>
          <a:off x="2977731" y="4123837"/>
          <a:ext cx="3352670" cy="362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2" name="Formel" r:id="rId7" imgW="4819784" imgH="590696" progId="Equation.3">
                  <p:embed/>
                </p:oleObj>
              </mc:Choice>
              <mc:Fallback>
                <p:oleObj name="Formel" r:id="rId7" imgW="4819784" imgH="59069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7731" y="4123837"/>
                        <a:ext cx="3352670" cy="362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212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231" y="641865"/>
            <a:ext cx="8695857" cy="497205"/>
          </a:xfrm>
        </p:spPr>
        <p:txBody>
          <a:bodyPr/>
          <a:lstStyle/>
          <a:p>
            <a:r>
              <a:rPr lang="de-DE" dirty="0" smtClean="0"/>
              <a:t>Aggregation individueller nachfragekurven zur marktnachfragekurve – grafisch 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71625" y="1571625"/>
            <a:ext cx="0" cy="1833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571625" y="3429000"/>
            <a:ext cx="2119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4357688" y="1571625"/>
            <a:ext cx="0" cy="1833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57688" y="3429000"/>
            <a:ext cx="2119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Freeform 31"/>
          <p:cNvSpPr>
            <a:spLocks/>
          </p:cNvSpPr>
          <p:nvPr/>
        </p:nvSpPr>
        <p:spPr bwMode="auto">
          <a:xfrm>
            <a:off x="1598613" y="2006600"/>
            <a:ext cx="1095375" cy="1423988"/>
          </a:xfrm>
          <a:custGeom>
            <a:avLst/>
            <a:gdLst>
              <a:gd name="T0" fmla="*/ 1736388450 w 690"/>
              <a:gd name="T1" fmla="*/ 2147483647 h 897"/>
              <a:gd name="T2" fmla="*/ 0 w 690"/>
              <a:gd name="T3" fmla="*/ 1149191654 h 897"/>
              <a:gd name="T4" fmla="*/ 0 w 690"/>
              <a:gd name="T5" fmla="*/ 20161257 h 897"/>
              <a:gd name="T6" fmla="*/ 0 w 690"/>
              <a:gd name="T7" fmla="*/ 0 h 897"/>
              <a:gd name="T8" fmla="*/ 0 60000 65536"/>
              <a:gd name="T9" fmla="*/ 0 60000 65536"/>
              <a:gd name="T10" fmla="*/ 0 60000 65536"/>
              <a:gd name="T11" fmla="*/ 0 60000 65536"/>
              <a:gd name="T12" fmla="*/ 0 w 690"/>
              <a:gd name="T13" fmla="*/ 0 h 897"/>
              <a:gd name="T14" fmla="*/ 690 w 690"/>
              <a:gd name="T15" fmla="*/ 897 h 8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90" h="897">
                <a:moveTo>
                  <a:pt x="689" y="896"/>
                </a:moveTo>
                <a:lnTo>
                  <a:pt x="0" y="456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76200" cap="rnd">
            <a:solidFill>
              <a:srgbClr val="00FF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Freeform 30"/>
          <p:cNvSpPr>
            <a:spLocks/>
          </p:cNvSpPr>
          <p:nvPr/>
        </p:nvSpPr>
        <p:spPr bwMode="auto">
          <a:xfrm>
            <a:off x="4356100" y="1955800"/>
            <a:ext cx="674688" cy="1474788"/>
          </a:xfrm>
          <a:custGeom>
            <a:avLst/>
            <a:gdLst>
              <a:gd name="T0" fmla="*/ 0 w 425"/>
              <a:gd name="T1" fmla="*/ 0 h 929"/>
              <a:gd name="T2" fmla="*/ 0 w 425"/>
              <a:gd name="T3" fmla="*/ 645160219 h 929"/>
              <a:gd name="T4" fmla="*/ 1068547042 w 425"/>
              <a:gd name="T5" fmla="*/ 2147483647 h 929"/>
              <a:gd name="T6" fmla="*/ 0 60000 65536"/>
              <a:gd name="T7" fmla="*/ 0 60000 65536"/>
              <a:gd name="T8" fmla="*/ 0 60000 65536"/>
              <a:gd name="T9" fmla="*/ 0 w 425"/>
              <a:gd name="T10" fmla="*/ 0 h 929"/>
              <a:gd name="T11" fmla="*/ 425 w 425"/>
              <a:gd name="T12" fmla="*/ 929 h 9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5" h="929">
                <a:moveTo>
                  <a:pt x="0" y="0"/>
                </a:moveTo>
                <a:lnTo>
                  <a:pt x="0" y="256"/>
                </a:lnTo>
                <a:lnTo>
                  <a:pt x="424" y="928"/>
                </a:lnTo>
              </a:path>
            </a:pathLst>
          </a:custGeom>
          <a:noFill/>
          <a:ln w="76200" cap="rnd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1562100" y="2362200"/>
            <a:ext cx="1812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1574800" y="2730500"/>
            <a:ext cx="1828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Line 28"/>
          <p:cNvSpPr>
            <a:spLocks noChangeShapeType="1"/>
          </p:cNvSpPr>
          <p:nvPr/>
        </p:nvSpPr>
        <p:spPr bwMode="auto">
          <a:xfrm flipH="1">
            <a:off x="4349750" y="2362200"/>
            <a:ext cx="18526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29"/>
          <p:cNvSpPr>
            <a:spLocks noChangeShapeType="1"/>
          </p:cNvSpPr>
          <p:nvPr/>
        </p:nvSpPr>
        <p:spPr bwMode="auto">
          <a:xfrm>
            <a:off x="4360863" y="2730500"/>
            <a:ext cx="18288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1571625" y="3914775"/>
            <a:ext cx="0" cy="18335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1571625" y="5772150"/>
            <a:ext cx="3505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1816100" y="5087938"/>
            <a:ext cx="1817688" cy="677862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1570038" y="4699000"/>
            <a:ext cx="260350" cy="388938"/>
          </a:xfrm>
          <a:prstGeom prst="line">
            <a:avLst/>
          </a:prstGeom>
          <a:noFill/>
          <a:ln w="762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Rectangle 33"/>
          <p:cNvSpPr>
            <a:spLocks noChangeArrowheads="1"/>
          </p:cNvSpPr>
          <p:nvPr/>
        </p:nvSpPr>
        <p:spPr bwMode="auto">
          <a:xfrm>
            <a:off x="1125025" y="4556252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1584325" y="4308475"/>
            <a:ext cx="0" cy="390525"/>
          </a:xfrm>
          <a:prstGeom prst="line">
            <a:avLst/>
          </a:prstGeom>
          <a:noFill/>
          <a:ln w="762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1190064" y="3811323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1125025" y="4895448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3354388" y="5761038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35</a:t>
            </a:r>
          </a:p>
        </p:txBody>
      </p:sp>
      <p:graphicFrame>
        <p:nvGraphicFramePr>
          <p:cNvPr id="25" name="Inhaltsplatzhalter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045718"/>
              </p:ext>
            </p:extLst>
          </p:nvPr>
        </p:nvGraphicFramePr>
        <p:xfrm>
          <a:off x="4375151" y="5775325"/>
          <a:ext cx="797750" cy="355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9" name="Formel" r:id="rId3" imgW="596880" imgH="228600" progId="Equation.3">
                  <p:embed/>
                </p:oleObj>
              </mc:Choice>
              <mc:Fallback>
                <p:oleObj name="Formel" r:id="rId3" imgW="596880" imgH="22860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5151" y="5775325"/>
                        <a:ext cx="797750" cy="355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156053" y="1503482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1156053" y="2149210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137966" y="2560902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2422525" y="3443288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20</a:t>
            </a:r>
          </a:p>
        </p:txBody>
      </p:sp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274276"/>
              </p:ext>
            </p:extLst>
          </p:nvPr>
        </p:nvGraphicFramePr>
        <p:xfrm>
          <a:off x="3382346" y="3457516"/>
          <a:ext cx="392113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60" name="Formel" r:id="rId5" imgW="590595" imgH="524028" progId="Equation.3">
                  <p:embed/>
                </p:oleObj>
              </mc:Choice>
              <mc:Fallback>
                <p:oleObj name="Formel" r:id="rId5" imgW="590595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346" y="3457516"/>
                        <a:ext cx="392113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934900" y="1495120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graphicFrame>
        <p:nvGraphicFramePr>
          <p:cNvPr id="31" name="Objek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5219898"/>
              </p:ext>
            </p:extLst>
          </p:nvPr>
        </p:nvGraphicFramePr>
        <p:xfrm>
          <a:off x="6092467" y="3443288"/>
          <a:ext cx="384533" cy="368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61" name="Formel" r:id="rId7" imgW="552584" imgH="524028" progId="Equation.3">
                  <p:embed/>
                </p:oleObj>
              </mc:Choice>
              <mc:Fallback>
                <p:oleObj name="Formel" r:id="rId7" imgW="552584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2467" y="3443288"/>
                        <a:ext cx="384533" cy="3680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4759325" y="3443288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15</a:t>
            </a: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3890159" y="2207467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3890158" y="2566939"/>
            <a:ext cx="49051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”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4759325" y="4460584"/>
            <a:ext cx="3579506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kern="0" dirty="0" smtClean="0">
                <a:solidFill>
                  <a:srgbClr val="000000"/>
                </a:solidFill>
              </a:rPr>
              <a:t>DIE „HORIZONTALE SUMME“ DER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kern="0" dirty="0" smtClean="0">
                <a:solidFill>
                  <a:srgbClr val="000000"/>
                </a:solidFill>
              </a:rPr>
              <a:t>NACHFRAGEKURVEN DER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ja-JP" sz="1600" kern="0" dirty="0" smtClean="0">
                <a:solidFill>
                  <a:srgbClr val="000000"/>
                </a:solidFill>
              </a:rPr>
              <a:t>INDIVIDUEN </a:t>
            </a:r>
            <a:r>
              <a:rPr lang="en-US" altLang="ja-JP" sz="1600" kern="0" dirty="0" smtClean="0">
                <a:solidFill>
                  <a:srgbClr val="000000"/>
                </a:solidFill>
              </a:rPr>
              <a:t>A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UND B.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 flipH="1">
            <a:off x="1576388" y="4700588"/>
            <a:ext cx="249078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0" name="Line 20"/>
          <p:cNvSpPr>
            <a:spLocks noChangeShapeType="1"/>
          </p:cNvSpPr>
          <p:nvPr/>
        </p:nvSpPr>
        <p:spPr bwMode="auto">
          <a:xfrm>
            <a:off x="1574800" y="5081588"/>
            <a:ext cx="25066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819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2249" y="581397"/>
            <a:ext cx="7913310" cy="308939"/>
          </a:xfrm>
        </p:spPr>
        <p:txBody>
          <a:bodyPr/>
          <a:lstStyle/>
          <a:p>
            <a:r>
              <a:rPr lang="de-DE" dirty="0" err="1" smtClean="0"/>
              <a:t>elastizitäten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998621"/>
            <a:ext cx="8697417" cy="5249779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ELASTIZITÄT,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Ɛ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MISST, WIE „EMPFINDLICH“ EINE VARIABLE,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AUF DIE ÄNDERUNG EINER ANDEREN VARIABLEN,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REAGIERT: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Beispiele für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anwendungen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elastizität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der ökonomie: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Nachgefragte menge des gutes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bezug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den preis des gutes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preiselastizität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nachfrage). </a:t>
            </a:r>
          </a:p>
          <a:p>
            <a:pPr lvl="0"/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Nachgefragte menge des gutes </a:t>
            </a:r>
            <a:r>
              <a:rPr lang="de-DE" sz="1600" b="0" cap="non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bezug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den preis des gutes </a:t>
            </a:r>
            <a:r>
              <a:rPr lang="de-DE" sz="1600" b="0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kreuzpreiselastizität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nachfrage</a:t>
            </a:r>
            <a:r>
              <a:rPr lang="de-DE" sz="16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Nachgefragte menge des gutes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bezug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das einkommen (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einkommnselastizität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nachfrage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Angebotene menge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des gutes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bezug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auf den preis des gutes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preiselastizität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angebots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Arbeitsangebot 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bezug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den lohnsatz                                                (Lohnelastizität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arbeitsangebots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0501379"/>
              </p:ext>
            </p:extLst>
          </p:nvPr>
        </p:nvGraphicFramePr>
        <p:xfrm>
          <a:off x="3958389" y="1455820"/>
          <a:ext cx="1564105" cy="565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1" name="Formel" r:id="rId3" imgW="1952513" imgH="866689" progId="Equation.3">
                  <p:embed/>
                </p:oleObj>
              </mc:Choice>
              <mc:Fallback>
                <p:oleObj name="Formel" r:id="rId3" imgW="1952513" imgH="866689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389" y="1455820"/>
                        <a:ext cx="1564105" cy="565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961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678" y="653588"/>
            <a:ext cx="8695857" cy="366320"/>
          </a:xfrm>
        </p:spPr>
        <p:txBody>
          <a:bodyPr/>
          <a:lstStyle/>
          <a:p>
            <a:r>
              <a:rPr lang="de-DE" dirty="0" smtClean="0"/>
              <a:t>Steigung als maß der </a:t>
            </a:r>
            <a:r>
              <a:rPr lang="de-DE" dirty="0" err="1" smtClean="0"/>
              <a:t>sensibilität</a:t>
            </a:r>
            <a:r>
              <a:rPr lang="de-DE" dirty="0" smtClean="0"/>
              <a:t> versus </a:t>
            </a:r>
            <a:r>
              <a:rPr lang="de-DE" dirty="0" err="1" smtClean="0"/>
              <a:t>elastizität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184031"/>
            <a:ext cx="8697417" cy="5016745"/>
          </a:xfrm>
        </p:spPr>
        <p:txBody>
          <a:bodyPr/>
          <a:lstStyle/>
          <a:p>
            <a:r>
              <a:rPr lang="de-DE" sz="1600" dirty="0" smtClean="0"/>
              <a:t> 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807426" y="1195753"/>
            <a:ext cx="2907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10-ER VERPACKUNGEN</a:t>
            </a: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755152" y="1249276"/>
            <a:ext cx="209512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EINZELNE STÜCKE</a:t>
            </a: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976313" y="1619250"/>
            <a:ext cx="0" cy="20240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976313" y="3643313"/>
            <a:ext cx="2313781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3714750" y="1619250"/>
            <a:ext cx="0" cy="20240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706813" y="3643313"/>
            <a:ext cx="44370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977900" y="2679700"/>
            <a:ext cx="40005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977900" y="3251200"/>
            <a:ext cx="54991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76313" y="2190750"/>
            <a:ext cx="381000" cy="14525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3714750" y="2190750"/>
            <a:ext cx="3786188" cy="14525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AutoShape 26"/>
          <p:cNvSpPr>
            <a:spLocks noChangeArrowheads="1"/>
          </p:cNvSpPr>
          <p:nvPr/>
        </p:nvSpPr>
        <p:spPr bwMode="auto">
          <a:xfrm>
            <a:off x="717550" y="2686050"/>
            <a:ext cx="165100" cy="546100"/>
          </a:xfrm>
          <a:prstGeom prst="downArrow">
            <a:avLst>
              <a:gd name="adj1" fmla="val 50000"/>
              <a:gd name="adj2" fmla="val 165400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1092200" y="2679700"/>
            <a:ext cx="0" cy="965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>
            <a:off x="1244600" y="3238500"/>
            <a:ext cx="0" cy="4064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58794" y="2008132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10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3315438" y="2008132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10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1193800" y="3752850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5</a:t>
            </a:r>
          </a:p>
        </p:txBody>
      </p:sp>
      <p:sp>
        <p:nvSpPr>
          <p:cNvPr id="22" name="AutoShape 28"/>
          <p:cNvSpPr>
            <a:spLocks noChangeArrowheads="1"/>
          </p:cNvSpPr>
          <p:nvPr/>
        </p:nvSpPr>
        <p:spPr bwMode="auto">
          <a:xfrm>
            <a:off x="1085850" y="3689350"/>
            <a:ext cx="177800" cy="215900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4991100" y="2692400"/>
            <a:ext cx="0" cy="9525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6477000" y="3251200"/>
            <a:ext cx="0" cy="3937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7218363" y="3752850"/>
            <a:ext cx="4135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50</a:t>
            </a:r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2986020" y="3753342"/>
            <a:ext cx="45640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7932738" y="3732108"/>
            <a:ext cx="47716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976312" y="4833594"/>
            <a:ext cx="8245847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DIE SENSIBILITÄT DER NACHFRAGE IST IN BEIDEN FÄLLEN GLEICH,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DIE STEIGUNGEN SIND UNTERSCHIEDLICH, DA SIE VON DEN (WILLKÜRLICHEN)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err="1" smtClean="0">
                <a:solidFill>
                  <a:srgbClr val="000000"/>
                </a:solidFill>
              </a:rPr>
              <a:t>MAßEINHEITEN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ABHÄNGEN. DIE ELASTIZITÄT IST ALS VERHÄLTNIS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PROZENTUELLER ÄNDERUNGEN DIMENSIONSLOS. </a:t>
            </a:r>
          </a:p>
        </p:txBody>
      </p: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1490019" y="1831725"/>
            <a:ext cx="1286367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STEIGUNG</a:t>
            </a:r>
            <a:b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</a:b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= - 2</a:t>
            </a:r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5607844" y="2045427"/>
            <a:ext cx="125675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STEIGUNG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= - 0.2</a:t>
            </a:r>
          </a:p>
        </p:txBody>
      </p:sp>
    </p:spTree>
    <p:extLst>
      <p:ext uri="{BB962C8B-B14F-4D97-AF65-F5344CB8AC3E}">
        <p14:creationId xmlns:p14="http://schemas.microsoft.com/office/powerpoint/2010/main" val="363847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3955" y="700481"/>
            <a:ext cx="8695857" cy="335840"/>
          </a:xfrm>
        </p:spPr>
        <p:txBody>
          <a:bodyPr/>
          <a:lstStyle/>
          <a:p>
            <a:r>
              <a:rPr lang="de-DE" dirty="0" smtClean="0"/>
              <a:t>BOGENELASTIZITÄT DER NACHFRAGE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57313" y="1547813"/>
            <a:ext cx="0" cy="3119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57313" y="469106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Arc 13"/>
          <p:cNvSpPr>
            <a:spLocks/>
          </p:cNvSpPr>
          <p:nvPr/>
        </p:nvSpPr>
        <p:spPr bwMode="auto">
          <a:xfrm rot="11640000">
            <a:off x="2124075" y="417513"/>
            <a:ext cx="3925888" cy="3968750"/>
          </a:xfrm>
          <a:custGeom>
            <a:avLst/>
            <a:gdLst>
              <a:gd name="T0" fmla="*/ 2147483647 w 18364"/>
              <a:gd name="T1" fmla="*/ 0 h 20993"/>
              <a:gd name="T2" fmla="*/ 2147483647 w 18364"/>
              <a:gd name="T3" fmla="*/ 2147483647 h 20993"/>
              <a:gd name="T4" fmla="*/ 0 w 18364"/>
              <a:gd name="T5" fmla="*/ 2147483647 h 20993"/>
              <a:gd name="T6" fmla="*/ 0 60000 65536"/>
              <a:gd name="T7" fmla="*/ 0 60000 65536"/>
              <a:gd name="T8" fmla="*/ 0 60000 65536"/>
              <a:gd name="T9" fmla="*/ 0 w 18364"/>
              <a:gd name="T10" fmla="*/ 0 h 20993"/>
              <a:gd name="T11" fmla="*/ 18364 w 18364"/>
              <a:gd name="T12" fmla="*/ 20993 h 209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64" h="20993" fill="none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</a:path>
              <a:path w="18364" h="20993" stroke="0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  <a:lnTo>
                  <a:pt x="0" y="20993"/>
                </a:lnTo>
                <a:lnTo>
                  <a:pt x="5085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373188" y="2384425"/>
            <a:ext cx="893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2286000" y="2400300"/>
            <a:ext cx="0" cy="2286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1354138" y="3284538"/>
            <a:ext cx="1528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1354138" y="4184650"/>
            <a:ext cx="24939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848100" y="4191000"/>
            <a:ext cx="0" cy="4953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2786063" y="3167063"/>
            <a:ext cx="214312" cy="214312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2333625" y="4333875"/>
            <a:ext cx="1514475" cy="257175"/>
          </a:xfrm>
          <a:prstGeom prst="leftArrow">
            <a:avLst>
              <a:gd name="adj1" fmla="val 50000"/>
              <a:gd name="adj2" fmla="val 294417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1657350" y="2343150"/>
            <a:ext cx="244475" cy="1822450"/>
          </a:xfrm>
          <a:prstGeom prst="upArrow">
            <a:avLst>
              <a:gd name="adj1" fmla="val 50000"/>
              <a:gd name="adj2" fmla="val 372693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17" name="Inhaltsplatzhalt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82684"/>
              </p:ext>
            </p:extLst>
          </p:nvPr>
        </p:nvGraphicFramePr>
        <p:xfrm>
          <a:off x="4877816" y="2663560"/>
          <a:ext cx="1593903" cy="747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68" name="Formel" r:id="rId3" imgW="2295682" imgH="1009703" progId="Equation.3">
                  <p:embed/>
                </p:oleObj>
              </mc:Choice>
              <mc:Fallback>
                <p:oleObj name="Formel" r:id="rId3" imgW="2295682" imgH="100970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7816" y="2663560"/>
                        <a:ext cx="1593903" cy="7479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937655" y="1407222"/>
            <a:ext cx="3494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622142" y="2324365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+ 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867401" y="3104621"/>
            <a:ext cx="45365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671558" y="3994679"/>
            <a:ext cx="70532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- 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5741988" y="4779963"/>
            <a:ext cx="44082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950747"/>
              </p:ext>
            </p:extLst>
          </p:nvPr>
        </p:nvGraphicFramePr>
        <p:xfrm>
          <a:off x="3848100" y="4779964"/>
          <a:ext cx="465138" cy="269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69" name="Formel" r:id="rId5" imgW="609600" imgH="390691" progId="Equation.3">
                  <p:embed/>
                </p:oleObj>
              </mc:Choice>
              <mc:Fallback>
                <p:oleObj name="Formel" r:id="rId5" imgW="609600" imgH="390691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8100" y="4779964"/>
                        <a:ext cx="465138" cy="2694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03285"/>
              </p:ext>
            </p:extLst>
          </p:nvPr>
        </p:nvGraphicFramePr>
        <p:xfrm>
          <a:off x="2118520" y="4849284"/>
          <a:ext cx="372018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70" name="Formel" r:id="rId7" imgW="495210" imgH="390691" progId="Equation.3">
                  <p:embed/>
                </p:oleObj>
              </mc:Choice>
              <mc:Fallback>
                <p:oleObj name="Formel" r:id="rId7" imgW="495210" imgH="390691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520" y="4849284"/>
                        <a:ext cx="372018" cy="26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803722"/>
              </p:ext>
            </p:extLst>
          </p:nvPr>
        </p:nvGraphicFramePr>
        <p:xfrm>
          <a:off x="1615573" y="5382963"/>
          <a:ext cx="1971091" cy="680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71" name="Formel" r:id="rId9" imgW="2552790" imgH="885686" progId="Equation.3">
                  <p:embed/>
                </p:oleObj>
              </mc:Choice>
              <mc:Fallback>
                <p:oleObj name="Formel" r:id="rId9" imgW="2552790" imgH="88568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5573" y="5382963"/>
                        <a:ext cx="1971091" cy="6809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703369"/>
              </p:ext>
            </p:extLst>
          </p:nvPr>
        </p:nvGraphicFramePr>
        <p:xfrm>
          <a:off x="4223083" y="5380730"/>
          <a:ext cx="3561349" cy="598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72" name="Formel" r:id="rId11" imgW="4324216" imgH="885686" progId="Equation.3">
                  <p:embed/>
                </p:oleObj>
              </mc:Choice>
              <mc:Fallback>
                <p:oleObj name="Formel" r:id="rId11" imgW="4324216" imgH="88568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083" y="5380730"/>
                        <a:ext cx="3561349" cy="598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2601119" y="1327150"/>
            <a:ext cx="4930837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de-DE" sz="1600" dirty="0" smtClean="0"/>
              <a:t>WIE </a:t>
            </a:r>
            <a:r>
              <a:rPr lang="de-AT" altLang="de-DE" sz="1600" dirty="0" err="1" smtClean="0"/>
              <a:t>GROß</a:t>
            </a:r>
            <a:r>
              <a:rPr lang="de-AT" altLang="de-DE" sz="1600" dirty="0" smtClean="0"/>
              <a:t> IST DIE „DURCHSCHNITTLICHE“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ja-JP" sz="1600" dirty="0" smtClean="0"/>
              <a:t>PREISELASTIZITÄT DER NACHFRAGE IN EINEM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ja-JP" sz="1600" dirty="0" smtClean="0"/>
              <a:t>INTERVALL UM </a:t>
            </a:r>
            <a:r>
              <a:rPr lang="en-US" altLang="ja-JP" sz="1600" dirty="0" smtClean="0"/>
              <a:t>p</a:t>
            </a:r>
            <a:r>
              <a:rPr lang="en-US" altLang="ja-JP" sz="1600" baseline="-25000" dirty="0" smtClean="0"/>
              <a:t>i</a:t>
            </a:r>
            <a:r>
              <a:rPr lang="ja-JP" altLang="en-US" sz="1600" dirty="0" smtClean="0"/>
              <a:t>’</a:t>
            </a:r>
            <a:r>
              <a:rPr lang="en-US" altLang="ja-JP" sz="1600" dirty="0" smtClean="0"/>
              <a:t>?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1196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3639" y="680785"/>
            <a:ext cx="8695857" cy="367727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BOGENELASTIZITÄT DER </a:t>
            </a:r>
            <a:r>
              <a:rPr lang="de-DE" dirty="0" smtClean="0">
                <a:solidFill>
                  <a:srgbClr val="000000"/>
                </a:solidFill>
              </a:rPr>
              <a:t>NACHFRAGE 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543751"/>
              </p:ext>
            </p:extLst>
          </p:nvPr>
        </p:nvGraphicFramePr>
        <p:xfrm>
          <a:off x="3859555" y="2137893"/>
          <a:ext cx="2038969" cy="667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8" name="Formel" r:id="rId3" imgW="2552790" imgH="885686" progId="Equation.3">
                  <p:embed/>
                </p:oleObj>
              </mc:Choice>
              <mc:Fallback>
                <p:oleObj name="Formel" r:id="rId3" imgW="2552790" imgH="885686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9555" y="2137893"/>
                        <a:ext cx="2038969" cy="6676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959037"/>
              </p:ext>
            </p:extLst>
          </p:nvPr>
        </p:nvGraphicFramePr>
        <p:xfrm>
          <a:off x="1089388" y="1287887"/>
          <a:ext cx="1936186" cy="798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9" name="Formel" r:id="rId5" imgW="2295682" imgH="1009703" progId="Equation.3">
                  <p:embed/>
                </p:oleObj>
              </mc:Choice>
              <mc:Fallback>
                <p:oleObj name="Formel" r:id="rId5" imgW="2295682" imgH="100970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388" y="1287887"/>
                        <a:ext cx="1936186" cy="798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46511"/>
              </p:ext>
            </p:extLst>
          </p:nvPr>
        </p:nvGraphicFramePr>
        <p:xfrm>
          <a:off x="3855634" y="2952437"/>
          <a:ext cx="3446688" cy="70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50" name="Formel" r:id="rId7" imgW="4324216" imgH="885686" progId="Equation.3">
                  <p:embed/>
                </p:oleObj>
              </mc:Choice>
              <mc:Fallback>
                <p:oleObj name="Formel" r:id="rId7" imgW="4324216" imgH="885686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5634" y="2952437"/>
                        <a:ext cx="3446688" cy="70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8409025"/>
              </p:ext>
            </p:extLst>
          </p:nvPr>
        </p:nvGraphicFramePr>
        <p:xfrm>
          <a:off x="1751526" y="4189748"/>
          <a:ext cx="5910800" cy="858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51" name="Equation" r:id="rId9" imgW="6934379" imgH="1009703" progId="Equation.3">
                  <p:embed/>
                </p:oleObj>
              </mc:Choice>
              <mc:Fallback>
                <p:oleObj name="Equation" r:id="rId9" imgW="6934379" imgH="1009703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526" y="4189748"/>
                        <a:ext cx="5910800" cy="858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03238" y="3660775"/>
            <a:ext cx="128881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DAHER IST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18552" y="5637213"/>
            <a:ext cx="455573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DIE BOGENELASTIZIT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ÄT DER NACHFRAGE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686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3438" y="790633"/>
            <a:ext cx="8695857" cy="335840"/>
          </a:xfrm>
        </p:spPr>
        <p:txBody>
          <a:bodyPr/>
          <a:lstStyle/>
          <a:p>
            <a:r>
              <a:rPr lang="de-DE" dirty="0" smtClean="0"/>
              <a:t>PUNKTELASTIZITÄT DER NACHFRAGE (1)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57313" y="1547813"/>
            <a:ext cx="0" cy="3119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57313" y="469106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Arc 13"/>
          <p:cNvSpPr>
            <a:spLocks/>
          </p:cNvSpPr>
          <p:nvPr/>
        </p:nvSpPr>
        <p:spPr bwMode="auto">
          <a:xfrm rot="11640000">
            <a:off x="2124075" y="417513"/>
            <a:ext cx="3925888" cy="3968750"/>
          </a:xfrm>
          <a:custGeom>
            <a:avLst/>
            <a:gdLst>
              <a:gd name="T0" fmla="*/ 2147483647 w 18364"/>
              <a:gd name="T1" fmla="*/ 0 h 20993"/>
              <a:gd name="T2" fmla="*/ 2147483647 w 18364"/>
              <a:gd name="T3" fmla="*/ 2147483647 h 20993"/>
              <a:gd name="T4" fmla="*/ 0 w 18364"/>
              <a:gd name="T5" fmla="*/ 2147483647 h 20993"/>
              <a:gd name="T6" fmla="*/ 0 60000 65536"/>
              <a:gd name="T7" fmla="*/ 0 60000 65536"/>
              <a:gd name="T8" fmla="*/ 0 60000 65536"/>
              <a:gd name="T9" fmla="*/ 0 w 18364"/>
              <a:gd name="T10" fmla="*/ 0 h 20993"/>
              <a:gd name="T11" fmla="*/ 18364 w 18364"/>
              <a:gd name="T12" fmla="*/ 20993 h 209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64" h="20993" fill="none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</a:path>
              <a:path w="18364" h="20993" stroke="0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  <a:lnTo>
                  <a:pt x="0" y="20993"/>
                </a:lnTo>
                <a:lnTo>
                  <a:pt x="5085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373188" y="2384425"/>
            <a:ext cx="893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2286000" y="2400300"/>
            <a:ext cx="0" cy="2286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1354138" y="3284538"/>
            <a:ext cx="1528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1354138" y="4184650"/>
            <a:ext cx="24939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848100" y="4191000"/>
            <a:ext cx="0" cy="4953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2786063" y="3167063"/>
            <a:ext cx="214312" cy="214312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2333625" y="4333875"/>
            <a:ext cx="1514475" cy="257175"/>
          </a:xfrm>
          <a:prstGeom prst="leftArrow">
            <a:avLst>
              <a:gd name="adj1" fmla="val 50000"/>
              <a:gd name="adj2" fmla="val 294417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1657350" y="2343150"/>
            <a:ext cx="244475" cy="1822450"/>
          </a:xfrm>
          <a:prstGeom prst="upArrow">
            <a:avLst>
              <a:gd name="adj1" fmla="val 50000"/>
              <a:gd name="adj2" fmla="val 372693"/>
            </a:avLst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963408" y="1469184"/>
            <a:ext cx="3494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630442" y="2232290"/>
            <a:ext cx="756617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+ 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911310" y="3028160"/>
            <a:ext cx="45365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650958" y="4021402"/>
            <a:ext cx="70532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- 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5741988" y="4779963"/>
            <a:ext cx="44082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226276"/>
              </p:ext>
            </p:extLst>
          </p:nvPr>
        </p:nvGraphicFramePr>
        <p:xfrm>
          <a:off x="3643313" y="4749800"/>
          <a:ext cx="568079" cy="369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7" name="Formel" r:id="rId3" imgW="609600" imgH="390691" progId="Equation.3">
                  <p:embed/>
                </p:oleObj>
              </mc:Choice>
              <mc:Fallback>
                <p:oleObj name="Formel" r:id="rId3" imgW="609600" imgH="390691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4749800"/>
                        <a:ext cx="568079" cy="3693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417757"/>
              </p:ext>
            </p:extLst>
          </p:nvPr>
        </p:nvGraphicFramePr>
        <p:xfrm>
          <a:off x="2118519" y="4768850"/>
          <a:ext cx="423069" cy="350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8" name="Formel" r:id="rId5" imgW="495210" imgH="390691" progId="Equation.3">
                  <p:embed/>
                </p:oleObj>
              </mc:Choice>
              <mc:Fallback>
                <p:oleObj name="Formel" r:id="rId5" imgW="495210" imgH="390691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519" y="4768850"/>
                        <a:ext cx="423069" cy="3503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2983795" y="1515671"/>
            <a:ext cx="589103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de-DE" sz="1600" dirty="0" smtClean="0"/>
              <a:t>WIE </a:t>
            </a:r>
            <a:r>
              <a:rPr lang="de-AT" altLang="de-DE" sz="1600" dirty="0" err="1" smtClean="0"/>
              <a:t>GROß</a:t>
            </a:r>
            <a:r>
              <a:rPr lang="de-AT" altLang="de-DE" sz="1600" dirty="0" smtClean="0"/>
              <a:t> IST DIE </a:t>
            </a:r>
            <a:r>
              <a:rPr lang="de-AT" altLang="ja-JP" sz="1600" dirty="0" smtClean="0"/>
              <a:t>PREISELASTIZITÄT DER NACHFRAGE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ja-JP" sz="1600" dirty="0" smtClean="0"/>
              <a:t>IN EINEM SEHR KLEINEN INTERVALL UM </a:t>
            </a:r>
            <a:r>
              <a:rPr lang="en-US" altLang="ja-JP" sz="1600" dirty="0" smtClean="0"/>
              <a:t>p</a:t>
            </a:r>
            <a:r>
              <a:rPr lang="en-US" altLang="ja-JP" sz="1600" baseline="-25000" dirty="0" smtClean="0"/>
              <a:t>i</a:t>
            </a:r>
            <a:r>
              <a:rPr lang="ja-JP" altLang="en-US" sz="1600" dirty="0" smtClean="0"/>
              <a:t>’</a:t>
            </a:r>
            <a:r>
              <a:rPr lang="en-US" altLang="ja-JP" sz="1600" dirty="0" smtClean="0"/>
              <a:t>?</a:t>
            </a:r>
            <a:endParaRPr lang="en-US" altLang="de-DE" sz="1600" dirty="0"/>
          </a:p>
        </p:txBody>
      </p:sp>
      <p:graphicFrame>
        <p:nvGraphicFramePr>
          <p:cNvPr id="3" name="Objek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552004"/>
              </p:ext>
            </p:extLst>
          </p:nvPr>
        </p:nvGraphicFramePr>
        <p:xfrm>
          <a:off x="1387059" y="5293894"/>
          <a:ext cx="5591257" cy="75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9" name="Equation" r:id="rId7" imgW="6934379" imgH="1009703" progId="Equation.3">
                  <p:embed/>
                </p:oleObj>
              </mc:Choice>
              <mc:Fallback>
                <p:oleObj name="Equation" r:id="rId7" imgW="6934379" imgH="1009703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059" y="5293894"/>
                        <a:ext cx="5591257" cy="7579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3122613" y="2565400"/>
            <a:ext cx="154048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WENN h </a:t>
            </a:r>
            <a:r>
              <a:rPr lang="en-US" altLang="de-DE" sz="1600" dirty="0">
                <a:latin typeface="Symbol" pitchFamily="18" charset="2"/>
              </a:rPr>
              <a:t>®</a:t>
            </a:r>
            <a:r>
              <a:rPr lang="en-US" altLang="de-DE" sz="1600" dirty="0"/>
              <a:t> 0, </a:t>
            </a:r>
          </a:p>
        </p:txBody>
      </p:sp>
    </p:spTree>
    <p:extLst>
      <p:ext uri="{BB962C8B-B14F-4D97-AF65-F5344CB8AC3E}">
        <p14:creationId xmlns:p14="http://schemas.microsoft.com/office/powerpoint/2010/main" val="10414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1447" y="680785"/>
            <a:ext cx="8695857" cy="343343"/>
          </a:xfrm>
        </p:spPr>
        <p:txBody>
          <a:bodyPr/>
          <a:lstStyle/>
          <a:p>
            <a:r>
              <a:rPr lang="de-DE" dirty="0"/>
              <a:t>PUNKTELASTIZITÄT DER NACHFRAGE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57313" y="1547813"/>
            <a:ext cx="0" cy="3119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57313" y="4691063"/>
            <a:ext cx="457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4683" y="1496748"/>
            <a:ext cx="34945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00488" y="3114940"/>
            <a:ext cx="45365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ja-JP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’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9"/>
          <p:cNvSpPr>
            <a:spLocks/>
          </p:cNvSpPr>
          <p:nvPr/>
        </p:nvSpPr>
        <p:spPr bwMode="auto">
          <a:xfrm rot="11640000">
            <a:off x="2124075" y="417513"/>
            <a:ext cx="3925888" cy="3968750"/>
          </a:xfrm>
          <a:custGeom>
            <a:avLst/>
            <a:gdLst>
              <a:gd name="T0" fmla="*/ 2147483647 w 18364"/>
              <a:gd name="T1" fmla="*/ 0 h 20993"/>
              <a:gd name="T2" fmla="*/ 2147483647 w 18364"/>
              <a:gd name="T3" fmla="*/ 2147483647 h 20993"/>
              <a:gd name="T4" fmla="*/ 0 w 18364"/>
              <a:gd name="T5" fmla="*/ 2147483647 h 20993"/>
              <a:gd name="T6" fmla="*/ 0 60000 65536"/>
              <a:gd name="T7" fmla="*/ 0 60000 65536"/>
              <a:gd name="T8" fmla="*/ 0 60000 65536"/>
              <a:gd name="T9" fmla="*/ 0 w 18364"/>
              <a:gd name="T10" fmla="*/ 0 h 20993"/>
              <a:gd name="T11" fmla="*/ 18364 w 18364"/>
              <a:gd name="T12" fmla="*/ 20993 h 209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64" h="20993" fill="none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</a:path>
              <a:path w="18364" h="20993" stroke="0" extrusionOk="0">
                <a:moveTo>
                  <a:pt x="5085" y="0"/>
                </a:moveTo>
                <a:cubicBezTo>
                  <a:pt x="10604" y="1337"/>
                  <a:pt x="15374" y="4793"/>
                  <a:pt x="18364" y="9620"/>
                </a:cubicBezTo>
                <a:lnTo>
                  <a:pt x="0" y="20993"/>
                </a:lnTo>
                <a:lnTo>
                  <a:pt x="5085" y="0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1354138" y="3284538"/>
            <a:ext cx="15287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2882900" y="3284538"/>
            <a:ext cx="0" cy="1400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741988" y="4779963"/>
            <a:ext cx="44082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i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*</a:t>
            </a: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078298"/>
              </p:ext>
            </p:extLst>
          </p:nvPr>
        </p:nvGraphicFramePr>
        <p:xfrm>
          <a:off x="2786062" y="4874418"/>
          <a:ext cx="306387" cy="244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8" name="Formel" r:id="rId3" imgW="419190" imgH="390691" progId="Equation.3">
                  <p:embed/>
                </p:oleObj>
              </mc:Choice>
              <mc:Fallback>
                <p:oleObj name="Formel" r:id="rId3" imgW="419190" imgH="390691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2" y="4874418"/>
                        <a:ext cx="306387" cy="244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952571"/>
              </p:ext>
            </p:extLst>
          </p:nvPr>
        </p:nvGraphicFramePr>
        <p:xfrm>
          <a:off x="4547937" y="2763466"/>
          <a:ext cx="1923782" cy="617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9" name="Formel" r:id="rId5" imgW="2714513" imgH="1009703" progId="Equation.3">
                  <p:embed/>
                </p:oleObj>
              </mc:Choice>
              <mc:Fallback>
                <p:oleObj name="Formel" r:id="rId5" imgW="2714513" imgH="1009703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937" y="2763466"/>
                        <a:ext cx="1923782" cy="6179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2786063" y="3167063"/>
            <a:ext cx="214312" cy="214312"/>
          </a:xfrm>
          <a:prstGeom prst="ellips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3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346575" y="3521075"/>
            <a:ext cx="412292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IST DIE ELASTIZITÄT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DER NACHFRAGE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IM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PUNKT </a:t>
            </a:r>
          </a:p>
        </p:txBody>
      </p:sp>
      <p:graphicFrame>
        <p:nvGraphicFramePr>
          <p:cNvPr id="18" name="Objek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481125"/>
              </p:ext>
            </p:extLst>
          </p:nvPr>
        </p:nvGraphicFramePr>
        <p:xfrm>
          <a:off x="5506244" y="3813784"/>
          <a:ext cx="846137" cy="220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60" name="Formel" r:id="rId7" imgW="1333590" imgH="390691" progId="Equation.3">
                  <p:embed/>
                </p:oleObj>
              </mc:Choice>
              <mc:Fallback>
                <p:oleObj name="Formel" r:id="rId7" imgW="1333590" imgH="390691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244" y="3813784"/>
                        <a:ext cx="846137" cy="2206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47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693</Words>
  <Application>Microsoft Office PowerPoint</Application>
  <PresentationFormat>A4-Papier (210x297 mm)</PresentationFormat>
  <Paragraphs>171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Times New Roman</vt:lpstr>
      <vt:lpstr>Symbol</vt:lpstr>
      <vt:lpstr>Arial</vt:lpstr>
      <vt:lpstr>Wingdings 3</vt:lpstr>
      <vt:lpstr>ＭＳ Ｐゴシック</vt:lpstr>
      <vt:lpstr>2015_deGruyter_ppt_screen_template_Arial</vt:lpstr>
      <vt:lpstr>Formel</vt:lpstr>
      <vt:lpstr>Equation</vt:lpstr>
      <vt:lpstr>15. Kapitel</vt:lpstr>
      <vt:lpstr>Von der individuellen nachfrage zur marktnachfrage</vt:lpstr>
      <vt:lpstr>Aggregation individueller nachfragekurven zur marktnachfragekurve – grafisch  </vt:lpstr>
      <vt:lpstr>elastizitäten</vt:lpstr>
      <vt:lpstr>Steigung als maß der sensibilität versus elastizität</vt:lpstr>
      <vt:lpstr>BOGENELASTIZITÄT DER NACHFRAGE (1)</vt:lpstr>
      <vt:lpstr>BOGENELASTIZITÄT DER NACHFRAGE (2)</vt:lpstr>
      <vt:lpstr>PUNKTELASTIZITÄT DER NACHFRAGE (1)</vt:lpstr>
      <vt:lpstr>PUNKTELASTIZITÄT DER NACHFRAGE (2)</vt:lpstr>
      <vt:lpstr>PUNKTELASTIZITÄT BEI LINEARER NACHFRAGE</vt:lpstr>
      <vt:lpstr>KONSTANTE PUNKTELASTIZITÄT DER NACHFRAGE</vt:lpstr>
      <vt:lpstr>PREISELASTIZITÄT UND ERLÖS</vt:lpstr>
      <vt:lpstr>PREISELASTIZITÄT UND GRENZERLÖS (1)</vt:lpstr>
      <vt:lpstr>PREISELASTIZITÄT UND GRENZERLÖS (2)</vt:lpstr>
      <vt:lpstr>PREISELASTIZITÄT UND GRENZERLÖS BEI LINEARER NACHFRAGE – algebraisch </vt:lpstr>
      <vt:lpstr>PREISELASTIZITÄT UND GRENZERLÖS BEI LINEARER NACHFRAGE – grafisch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2016-08-17T08:33:06Z</dcterms:modified>
</cp:coreProperties>
</file>